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4" r:id="rId8"/>
    <p:sldId id="260" r:id="rId9"/>
    <p:sldId id="263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2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19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6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4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02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31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8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86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1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8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306F-12C8-4675-877C-BF442F9C0435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0165-A1C4-4CAF-A2AA-1DDBD1DD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77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41056"/>
            <a:ext cx="10460642" cy="6940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l-NL" dirty="0" smtClean="0"/>
              <a:t>ei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IBS Het product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35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Vragen maken op Wikiwijs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Samen nabespreken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436" y="2953461"/>
            <a:ext cx="6774326" cy="35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Vlees vragenlijst </a:t>
            </a:r>
          </a:p>
          <a:p>
            <a:r>
              <a:rPr lang="nl-NL" dirty="0" smtClean="0"/>
              <a:t>Ei</a:t>
            </a:r>
          </a:p>
          <a:p>
            <a:r>
              <a:rPr lang="nl-NL" dirty="0" smtClean="0"/>
              <a:t>Vis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smtClean="0"/>
              <a:t>Je </a:t>
            </a:r>
            <a:r>
              <a:rPr lang="nl-NL" dirty="0"/>
              <a:t>legt uit wat de kwaliteit van het vlees is in relatie tot de anatomie van het vee.</a:t>
            </a:r>
            <a:endParaRPr lang="nl-NL" sz="1800" dirty="0"/>
          </a:p>
          <a:p>
            <a:pPr lvl="1"/>
            <a:r>
              <a:rPr lang="nl-NL" dirty="0"/>
              <a:t>Je benoemt uit welke voedingsstoffen vlees is samengesteld.</a:t>
            </a:r>
            <a:endParaRPr lang="nl-NL" sz="1800" dirty="0"/>
          </a:p>
          <a:p>
            <a:pPr lvl="1"/>
            <a:r>
              <a:rPr lang="nl-NL" dirty="0"/>
              <a:t>Je legt uit op welke manieren vlees langer houdbaar gemaakt wordt.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sz="1800" dirty="0"/>
          </a:p>
          <a:p>
            <a:pPr lvl="1"/>
            <a:r>
              <a:rPr lang="nl-NL" dirty="0"/>
              <a:t>Je benoemt uit welke voedingsstoffen ei is samengesteld.</a:t>
            </a:r>
            <a:endParaRPr lang="nl-NL" sz="1800" dirty="0"/>
          </a:p>
          <a:p>
            <a:pPr lvl="1"/>
            <a:r>
              <a:rPr lang="nl-NL" dirty="0"/>
              <a:t>Je benoemt verschillende toepassingsmogelijkheden van eieren.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sz="1800" dirty="0"/>
          </a:p>
          <a:p>
            <a:pPr lvl="1"/>
            <a:r>
              <a:rPr lang="nl-NL" dirty="0"/>
              <a:t>Je benoemt 4 soorten vis en legt uit of deze vallen onder vette of magere vissen. </a:t>
            </a:r>
            <a:endParaRPr lang="nl-NL" sz="1800" dirty="0"/>
          </a:p>
          <a:p>
            <a:pPr lvl="1"/>
            <a:r>
              <a:rPr lang="nl-NL" dirty="0"/>
              <a:t>Je benoemt uit welke voedingsstoffen vis is samengesteld. </a:t>
            </a:r>
            <a:endParaRPr lang="nl-NL" sz="1800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449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Vragenlijst vlees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heeft het gemaakt?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Voedingsmiddelentabel Vlees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67683"/>
              </p:ext>
            </p:extLst>
          </p:nvPr>
        </p:nvGraphicFramePr>
        <p:xfrm>
          <a:off x="1023582" y="1869742"/>
          <a:ext cx="10222173" cy="4107976"/>
        </p:xfrm>
        <a:graphic>
          <a:graphicData uri="http://schemas.openxmlformats.org/drawingml/2006/table">
            <a:tbl>
              <a:tblPr firstRow="1" firstCol="1" bandRow="1"/>
              <a:tblGrid>
                <a:gridCol w="2170155">
                  <a:extLst>
                    <a:ext uri="{9D8B030D-6E8A-4147-A177-3AD203B41FA5}">
                      <a16:colId xmlns:a16="http://schemas.microsoft.com/office/drawing/2014/main" val="854216109"/>
                    </a:ext>
                  </a:extLst>
                </a:gridCol>
                <a:gridCol w="1477835">
                  <a:extLst>
                    <a:ext uri="{9D8B030D-6E8A-4147-A177-3AD203B41FA5}">
                      <a16:colId xmlns:a16="http://schemas.microsoft.com/office/drawing/2014/main" val="965276648"/>
                    </a:ext>
                  </a:extLst>
                </a:gridCol>
                <a:gridCol w="1256255">
                  <a:extLst>
                    <a:ext uri="{9D8B030D-6E8A-4147-A177-3AD203B41FA5}">
                      <a16:colId xmlns:a16="http://schemas.microsoft.com/office/drawing/2014/main" val="2887816515"/>
                    </a:ext>
                  </a:extLst>
                </a:gridCol>
                <a:gridCol w="1382737">
                  <a:extLst>
                    <a:ext uri="{9D8B030D-6E8A-4147-A177-3AD203B41FA5}">
                      <a16:colId xmlns:a16="http://schemas.microsoft.com/office/drawing/2014/main" val="1814440715"/>
                    </a:ext>
                  </a:extLst>
                </a:gridCol>
                <a:gridCol w="1113608">
                  <a:extLst>
                    <a:ext uri="{9D8B030D-6E8A-4147-A177-3AD203B41FA5}">
                      <a16:colId xmlns:a16="http://schemas.microsoft.com/office/drawing/2014/main" val="3415459039"/>
                    </a:ext>
                  </a:extLst>
                </a:gridCol>
                <a:gridCol w="1537748">
                  <a:extLst>
                    <a:ext uri="{9D8B030D-6E8A-4147-A177-3AD203B41FA5}">
                      <a16:colId xmlns:a16="http://schemas.microsoft.com/office/drawing/2014/main" val="3294667831"/>
                    </a:ext>
                  </a:extLst>
                </a:gridCol>
                <a:gridCol w="1283835">
                  <a:extLst>
                    <a:ext uri="{9D8B030D-6E8A-4147-A177-3AD203B41FA5}">
                      <a16:colId xmlns:a16="http://schemas.microsoft.com/office/drawing/2014/main" val="3525741924"/>
                    </a:ext>
                  </a:extLst>
                </a:gridCol>
              </a:tblGrid>
              <a:tr h="745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Calorieën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Verzadigd vet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vezels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138246"/>
                  </a:ext>
                </a:extLst>
              </a:tr>
              <a:tr h="381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Kogelbiefstuk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71,1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536612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Rundergehakt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64,5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82004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Runder poulet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195,4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30,8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79063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Varkenshaasje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73,1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22,8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753502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Varkensgehakt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65,2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18,8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89108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Shoarmavlees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26456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Kipfilet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742652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Kippengehakt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44804"/>
                  </a:ext>
                </a:extLst>
              </a:tr>
              <a:tr h="3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kippenbout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76,1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20,6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71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5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Vleeswaren, conserveringsmethoden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Zouten: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verlaging wateractiviteit. Minder kans op groei van bacteriën. 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Droog-pekelen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, pekelen, zout inspuiten. Worst, ham, spek, (rosbief)  </a:t>
            </a:r>
          </a:p>
          <a:p>
            <a:r>
              <a:rPr lang="nl-NL" dirty="0" smtClean="0"/>
              <a:t>Drogen: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onttrekken van vocht, eerst zouten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Ham</a:t>
            </a:r>
          </a:p>
          <a:p>
            <a:r>
              <a:rPr lang="nl-NL" dirty="0" smtClean="0"/>
              <a:t>Roken: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geur, smaak en kleur.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(rookvlees, Ardenne ham)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Fermenteren: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mengsel van bacteriën toevoegen (worst)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Koken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(pasteuriseren en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steraliseren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nl-N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steriliseren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: verhitten boven 100 graden C: knakworst, </a:t>
            </a:r>
            <a:r>
              <a:rPr lang="nl-NL" smtClean="0">
                <a:solidFill>
                  <a:schemeClr val="bg1">
                    <a:lumMod val="50000"/>
                  </a:schemeClr>
                </a:solidFill>
              </a:rPr>
              <a:t>leverpastei etc.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/>
              <a:t>Pasteuriseren: </a:t>
            </a:r>
            <a:r>
              <a:rPr lang="nl-NL" dirty="0" err="1" smtClean="0"/>
              <a:t>gaarstomen</a:t>
            </a:r>
            <a:r>
              <a:rPr lang="nl-NL" dirty="0" smtClean="0"/>
              <a:t> met temp. 78 graden C: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1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Vlees 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Welke dieren verstaan we onder slachtvlees? </a:t>
            </a:r>
          </a:p>
          <a:p>
            <a:pPr marL="0" indent="0">
              <a:buNone/>
            </a:pPr>
            <a:r>
              <a:rPr lang="nl-NL" dirty="0" smtClean="0"/>
              <a:t>Runderen, varkens en schapen (paarden en geiten minder)</a:t>
            </a:r>
          </a:p>
          <a:p>
            <a:r>
              <a:rPr lang="nl-NL" b="1" dirty="0" smtClean="0"/>
              <a:t>Het vlees van slachtdieren bestaat voornamelijk uit?</a:t>
            </a:r>
          </a:p>
          <a:p>
            <a:pPr marL="0" indent="0">
              <a:buNone/>
            </a:pPr>
            <a:r>
              <a:rPr lang="nl-NL" dirty="0" smtClean="0"/>
              <a:t>spier, bind en vetweefsel</a:t>
            </a:r>
          </a:p>
          <a:p>
            <a:r>
              <a:rPr lang="nl-NL" b="1" dirty="0" smtClean="0"/>
              <a:t>Welke voedingsstoffen zitten er in vlees? </a:t>
            </a:r>
          </a:p>
          <a:p>
            <a:pPr marL="0" indent="0">
              <a:buNone/>
            </a:pPr>
            <a:r>
              <a:rPr lang="nl-NL" dirty="0" smtClean="0"/>
              <a:t>Eiwit, vet, koolhydraten, water, vitaminen, mineralen</a:t>
            </a:r>
          </a:p>
          <a:p>
            <a:pPr marL="0" indent="0">
              <a:buNone/>
            </a:pPr>
            <a:r>
              <a:rPr lang="nl-NL" b="1" dirty="0" smtClean="0"/>
              <a:t>Moet het vlees met de draad mee gesneden worden of juist niet?</a:t>
            </a:r>
          </a:p>
          <a:p>
            <a:pPr marL="0" indent="0">
              <a:buNone/>
            </a:pPr>
            <a:r>
              <a:rPr lang="nl-NL" dirty="0" smtClean="0"/>
              <a:t>Juist niet, dan krijg je taaier vlees.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6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70" y="80252"/>
            <a:ext cx="8892852" cy="59026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NL" dirty="0"/>
              <a:t>Alle verse eieren voor consumptie zijn kwaliteitsklasse A</a:t>
            </a:r>
          </a:p>
          <a:p>
            <a:pPr>
              <a:defRPr/>
            </a:pPr>
            <a:r>
              <a:rPr lang="nl-NL" dirty="0"/>
              <a:t>Scharreleieren verdelen we in: </a:t>
            </a:r>
          </a:p>
          <a:p>
            <a:pPr lvl="1">
              <a:defRPr/>
            </a:pPr>
            <a:r>
              <a:rPr lang="nl-NL" dirty="0"/>
              <a:t>0= Biologische</a:t>
            </a:r>
          </a:p>
          <a:p>
            <a:pPr lvl="1">
              <a:defRPr/>
            </a:pPr>
            <a:r>
              <a:rPr lang="nl-NL" dirty="0"/>
              <a:t>1= Eieren van hennen met vrije uitloop.</a:t>
            </a:r>
          </a:p>
          <a:p>
            <a:pPr lvl="1">
              <a:defRPr/>
            </a:pPr>
            <a:r>
              <a:rPr lang="nl-NL" dirty="0"/>
              <a:t>2= Scharreleieren</a:t>
            </a:r>
          </a:p>
          <a:p>
            <a:pPr lvl="1">
              <a:defRPr/>
            </a:pPr>
            <a:r>
              <a:rPr lang="nl-NL" dirty="0"/>
              <a:t>3= Kooi</a:t>
            </a:r>
          </a:p>
          <a:p>
            <a:pPr lvl="0">
              <a:defRPr/>
            </a:pPr>
            <a:r>
              <a:rPr lang="nl-NL" dirty="0">
                <a:solidFill>
                  <a:prstClr val="black"/>
                </a:solidFill>
              </a:rPr>
              <a:t>Indeling naar gewicht klassen</a:t>
            </a:r>
          </a:p>
          <a:p>
            <a:pPr lvl="0">
              <a:defRPr/>
            </a:pPr>
            <a:r>
              <a:rPr lang="nl-NL" dirty="0">
                <a:solidFill>
                  <a:prstClr val="black"/>
                </a:solidFill>
              </a:rPr>
              <a:t>Gemiddeld ei weegt 60 gr, 20gr dooier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Waarom wordt een ei </a:t>
            </a:r>
            <a:r>
              <a:rPr lang="nl-NL" u="sng" dirty="0" smtClean="0"/>
              <a:t>niet gewassen </a:t>
            </a:r>
            <a:r>
              <a:rPr lang="nl-NL" dirty="0" smtClean="0"/>
              <a:t>voordat het in de winkel komt?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 samenstelling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voedingsstoffen zitten er in eieren?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Vitaminen en mineralen?</a:t>
            </a:r>
            <a:br>
              <a:rPr lang="nl-NL" dirty="0" smtClean="0"/>
            </a:br>
            <a:r>
              <a:rPr lang="nl-NL" dirty="0" smtClean="0"/>
              <a:t>Het eidooier heeft een hoog gehalte aan ijzer, fosfaat, A, D, E, K en B1,2,6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18" y="2490134"/>
            <a:ext cx="7614564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Belangrijke grondstof voor veel voedingsmiddelenbedrijven, verwerkt in diverse voedingsmiddelen.</a:t>
            </a:r>
          </a:p>
          <a:p>
            <a:endParaRPr lang="nl-NL" dirty="0" smtClean="0"/>
          </a:p>
          <a:p>
            <a:pPr>
              <a:defRPr/>
            </a:pPr>
            <a:r>
              <a:rPr lang="nl-NL" dirty="0"/>
              <a:t>Voorbewerkte verse </a:t>
            </a:r>
            <a:r>
              <a:rPr lang="nl-NL" dirty="0" smtClean="0"/>
              <a:t>eieren</a:t>
            </a:r>
            <a:br>
              <a:rPr lang="nl-NL" dirty="0" smtClean="0"/>
            </a:b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hardgekookte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gepelde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pelklare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eieren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dirty="0"/>
              <a:t>Gepasteuriseerde of vloeibare </a:t>
            </a:r>
            <a:r>
              <a:rPr lang="nl-NL" dirty="0" smtClean="0"/>
              <a:t>ei </a:t>
            </a:r>
            <a:r>
              <a:rPr lang="nl-NL" dirty="0" smtClean="0"/>
              <a:t>producten</a:t>
            </a:r>
          </a:p>
          <a:p>
            <a:pPr marL="0" indent="0">
              <a:buNone/>
              <a:defRPr/>
            </a:pPr>
            <a:r>
              <a:rPr lang="nl-NL" dirty="0" smtClean="0"/>
              <a:t> 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heelei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, eiwit of eierdooier </a:t>
            </a:r>
          </a:p>
          <a:p>
            <a:pPr>
              <a:defRPr/>
            </a:pPr>
            <a:r>
              <a:rPr lang="nl-NL" dirty="0"/>
              <a:t>Eipoeder </a:t>
            </a:r>
            <a:endParaRPr lang="nl-NL" dirty="0" smtClean="0"/>
          </a:p>
          <a:p>
            <a:pPr marL="0" indent="0">
              <a:buNone/>
              <a:defRPr/>
            </a:pPr>
            <a:r>
              <a:rPr lang="nl-NL" dirty="0" smtClean="0"/>
              <a:t> 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heeleipoeder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, eierdooierpoeder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eiwitpoeder of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omeletmix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dirty="0"/>
              <a:t>Diepgevroren </a:t>
            </a:r>
            <a:r>
              <a:rPr lang="nl-NL" dirty="0" err="1" smtClean="0"/>
              <a:t>eiproducten</a:t>
            </a:r>
            <a:endParaRPr lang="nl-NL" dirty="0" smtClean="0"/>
          </a:p>
          <a:p>
            <a:pPr marL="0" indent="0">
              <a:buNone/>
              <a:defRPr/>
            </a:pP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zoals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eirollen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omeletten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5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349</Words>
  <Application>Microsoft Office PowerPoint</Application>
  <PresentationFormat>Breedbeeld</PresentationFormat>
  <Paragraphs>139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Kantoorthema</vt:lpstr>
      <vt:lpstr>ei</vt:lpstr>
      <vt:lpstr>Inhoud les</vt:lpstr>
      <vt:lpstr>Vragenlijst vlees</vt:lpstr>
      <vt:lpstr>Voedingsmiddelentabel Vlees</vt:lpstr>
      <vt:lpstr>Vleeswaren, conserveringsmethoden</vt:lpstr>
      <vt:lpstr>Vlees herhaling</vt:lpstr>
      <vt:lpstr>Ei</vt:lpstr>
      <vt:lpstr>Ei samenstelling</vt:lpstr>
      <vt:lpstr>Ei </vt:lpstr>
      <vt:lpstr>Vis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</dc:title>
  <dc:creator>Ilse Theuws</dc:creator>
  <cp:lastModifiedBy>Ilse Theuws</cp:lastModifiedBy>
  <cp:revision>19</cp:revision>
  <dcterms:created xsi:type="dcterms:W3CDTF">2018-10-09T12:41:01Z</dcterms:created>
  <dcterms:modified xsi:type="dcterms:W3CDTF">2018-10-11T12:56:13Z</dcterms:modified>
</cp:coreProperties>
</file>